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0EF44-3783-4E3A-9A9A-C925802A50F7}" type="datetimeFigureOut">
              <a:rPr lang="fr-FR" smtClean="0"/>
              <a:t>04/09/2013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010EAB0-B2C8-45E6-BA55-F4232D23F81F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0EF44-3783-4E3A-9A9A-C925802A50F7}" type="datetimeFigureOut">
              <a:rPr lang="fr-FR" smtClean="0"/>
              <a:t>04/09/2013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EAB0-B2C8-45E6-BA55-F4232D23F8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0EF44-3783-4E3A-9A9A-C925802A50F7}" type="datetimeFigureOut">
              <a:rPr lang="fr-FR" smtClean="0"/>
              <a:t>04/09/2013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EAB0-B2C8-45E6-BA55-F4232D23F8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0EF44-3783-4E3A-9A9A-C925802A50F7}" type="datetimeFigureOut">
              <a:rPr lang="fr-FR" smtClean="0"/>
              <a:t>04/09/2013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EAB0-B2C8-45E6-BA55-F4232D23F8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0EF44-3783-4E3A-9A9A-C925802A50F7}" type="datetimeFigureOut">
              <a:rPr lang="fr-FR" smtClean="0"/>
              <a:t>04/09/2013</a:t>
            </a:fld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EAB0-B2C8-45E6-BA55-F4232D23F81F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0EF44-3783-4E3A-9A9A-C925802A50F7}" type="datetimeFigureOut">
              <a:rPr lang="fr-FR" smtClean="0"/>
              <a:t>04/09/2013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EAB0-B2C8-45E6-BA55-F4232D23F8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0EF44-3783-4E3A-9A9A-C925802A50F7}" type="datetimeFigureOut">
              <a:rPr lang="fr-FR" smtClean="0"/>
              <a:t>04/09/2013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EAB0-B2C8-45E6-BA55-F4232D23F8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0EF44-3783-4E3A-9A9A-C925802A50F7}" type="datetimeFigureOut">
              <a:rPr lang="fr-FR" smtClean="0"/>
              <a:t>04/09/2013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EAB0-B2C8-45E6-BA55-F4232D23F8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0EF44-3783-4E3A-9A9A-C925802A50F7}" type="datetimeFigureOut">
              <a:rPr lang="fr-FR" smtClean="0"/>
              <a:t>04/09/2013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EAB0-B2C8-45E6-BA55-F4232D23F81F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0EF44-3783-4E3A-9A9A-C925802A50F7}" type="datetimeFigureOut">
              <a:rPr lang="fr-FR" smtClean="0"/>
              <a:t>04/09/2013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EAB0-B2C8-45E6-BA55-F4232D23F81F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0EF44-3783-4E3A-9A9A-C925802A50F7}" type="datetimeFigureOut">
              <a:rPr lang="fr-FR" smtClean="0"/>
              <a:t>04/09/2013</a:t>
            </a:fld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0EAB0-B2C8-45E6-BA55-F4232D23F81F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890EF44-3783-4E3A-9A9A-C925802A50F7}" type="datetimeFigureOut">
              <a:rPr lang="fr-FR" smtClean="0"/>
              <a:t>04/09/2013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010EAB0-B2C8-45E6-BA55-F4232D23F81F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FR" dirty="0" smtClean="0"/>
              <a:t>Eléments de culture générale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/>
              <a:t>ELEMENTS MACRO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14174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Aujourd’hui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FR" dirty="0"/>
              <a:t>Secteurs en perte de vitesse : travaux publics, </a:t>
            </a:r>
            <a:r>
              <a:rPr lang="fr-FR" dirty="0" err="1"/>
              <a:t>contruction</a:t>
            </a:r>
            <a:r>
              <a:rPr lang="fr-FR" dirty="0"/>
              <a:t> </a:t>
            </a:r>
            <a:r>
              <a:rPr lang="fr-FR" dirty="0" err="1"/>
              <a:t>navalle</a:t>
            </a:r>
            <a:r>
              <a:rPr lang="fr-FR" dirty="0"/>
              <a:t>, édition, </a:t>
            </a:r>
            <a:r>
              <a:rPr lang="fr-FR" dirty="0" smtClean="0"/>
              <a:t>automobile</a:t>
            </a:r>
          </a:p>
          <a:p>
            <a:pPr marL="114300" indent="0">
              <a:buNone/>
            </a:pPr>
            <a:endParaRPr lang="fr-FR" dirty="0"/>
          </a:p>
          <a:p>
            <a:r>
              <a:rPr lang="fr-FR" dirty="0"/>
              <a:t>Secteurs qui résistent : Aéronautique, Grand Commerce, </a:t>
            </a:r>
            <a:r>
              <a:rPr lang="fr-FR" dirty="0" smtClean="0"/>
              <a:t>Pharmacie</a:t>
            </a:r>
          </a:p>
          <a:p>
            <a:pPr marL="114300" indent="0">
              <a:buNone/>
            </a:pPr>
            <a:endParaRPr lang="fr-FR" dirty="0"/>
          </a:p>
          <a:p>
            <a:r>
              <a:rPr lang="fr-FR" dirty="0"/>
              <a:t>PIB par habitant au niveau de 2005 : environ 30000 </a:t>
            </a:r>
            <a:r>
              <a:rPr lang="fr-FR" dirty="0" smtClean="0"/>
              <a:t>€</a:t>
            </a:r>
          </a:p>
          <a:p>
            <a:endParaRPr lang="fr-FR" dirty="0"/>
          </a:p>
          <a:p>
            <a:r>
              <a:rPr lang="fr-FR" dirty="0"/>
              <a:t>Industrie : 166 créations / 266 </a:t>
            </a:r>
            <a:r>
              <a:rPr lang="fr-FR" dirty="0" smtClean="0"/>
              <a:t>fermetures</a:t>
            </a:r>
          </a:p>
          <a:p>
            <a:pPr marL="114300" indent="0">
              <a:buNone/>
            </a:pPr>
            <a:endParaRPr lang="fr-FR" dirty="0"/>
          </a:p>
          <a:p>
            <a:r>
              <a:rPr lang="fr-FR" dirty="0"/>
              <a:t>Pénurie de MO : pourcentage de recrutements jugés difficiles</a:t>
            </a:r>
          </a:p>
          <a:p>
            <a:pPr lvl="1"/>
            <a:r>
              <a:rPr lang="fr-FR" dirty="0"/>
              <a:t>Aides ménagères et à domicile : 66 %</a:t>
            </a:r>
          </a:p>
          <a:p>
            <a:pPr lvl="1"/>
            <a:r>
              <a:rPr lang="fr-FR" dirty="0"/>
              <a:t>Ingénieurs, cadres d’étude R&amp;D et informatique : 62%</a:t>
            </a:r>
          </a:p>
          <a:p>
            <a:pPr lvl="1"/>
            <a:r>
              <a:rPr lang="fr-FR" dirty="0"/>
              <a:t>Infirmiers : 58 %</a:t>
            </a:r>
          </a:p>
          <a:p>
            <a:pPr lvl="1"/>
            <a:r>
              <a:rPr lang="fr-FR" dirty="0"/>
              <a:t>HCR : 48 %</a:t>
            </a:r>
          </a:p>
          <a:p>
            <a:pPr lvl="1"/>
            <a:r>
              <a:rPr lang="fr-FR" dirty="0"/>
              <a:t>Aides soignants :46 %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7557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Aujourd’hui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Le très haut débit sera généralisé : % des ménages connectés au haut débit en % de la population totale</a:t>
            </a:r>
          </a:p>
          <a:p>
            <a:pPr lvl="1"/>
            <a:r>
              <a:rPr lang="fr-FR" dirty="0"/>
              <a:t>2013 : 4%</a:t>
            </a:r>
          </a:p>
          <a:p>
            <a:pPr lvl="1"/>
            <a:r>
              <a:rPr lang="fr-FR" dirty="0"/>
              <a:t>2017 : 50%</a:t>
            </a:r>
          </a:p>
          <a:p>
            <a:pPr lvl="1"/>
            <a:r>
              <a:rPr lang="fr-FR" dirty="0"/>
              <a:t>2023 : 100 %</a:t>
            </a:r>
          </a:p>
          <a:p>
            <a:pPr marL="114300" indent="0">
              <a:buNone/>
            </a:pPr>
            <a:r>
              <a:rPr lang="fr-FR" sz="1300" dirty="0"/>
              <a:t>Source : ministère de l’économie et des finances</a:t>
            </a:r>
          </a:p>
          <a:p>
            <a:r>
              <a:rPr lang="fr-FR" dirty="0"/>
              <a:t>Les logements seront plus écologiques : nombre de logements BBC en France</a:t>
            </a:r>
          </a:p>
          <a:p>
            <a:pPr lvl="1"/>
            <a:r>
              <a:rPr lang="fr-FR" dirty="0"/>
              <a:t>2013 : 547000</a:t>
            </a:r>
          </a:p>
          <a:p>
            <a:pPr lvl="1"/>
            <a:r>
              <a:rPr lang="fr-FR" dirty="0"/>
              <a:t>2019 : 2857000</a:t>
            </a:r>
          </a:p>
          <a:p>
            <a:pPr lvl="1"/>
            <a:r>
              <a:rPr lang="fr-FR" dirty="0"/>
              <a:t>2023 : 4737000</a:t>
            </a:r>
          </a:p>
          <a:p>
            <a:pPr marL="114300" indent="0">
              <a:buNone/>
            </a:pPr>
            <a:r>
              <a:rPr lang="fr-FR" sz="1300" dirty="0"/>
              <a:t>Source : capital + fédération française du </a:t>
            </a:r>
            <a:r>
              <a:rPr lang="fr-FR" sz="1300" dirty="0" err="1"/>
              <a:t>batiment</a:t>
            </a:r>
            <a:endParaRPr lang="fr-FR" sz="13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69380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Aujourd’hui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Augmentation de la population française :</a:t>
            </a:r>
          </a:p>
          <a:p>
            <a:pPr lvl="1"/>
            <a:r>
              <a:rPr lang="fr-FR" dirty="0"/>
              <a:t>2013 : 65.5 M</a:t>
            </a:r>
          </a:p>
          <a:p>
            <a:pPr lvl="1"/>
            <a:r>
              <a:rPr lang="fr-FR" dirty="0"/>
              <a:t>2025 : 67.3 </a:t>
            </a:r>
            <a:r>
              <a:rPr lang="fr-FR" dirty="0" smtClean="0"/>
              <a:t>M</a:t>
            </a:r>
          </a:p>
          <a:p>
            <a:pPr marL="411480" lvl="1" indent="0">
              <a:buNone/>
            </a:pPr>
            <a:endParaRPr lang="fr-FR" dirty="0"/>
          </a:p>
          <a:p>
            <a:r>
              <a:rPr lang="fr-FR" dirty="0"/>
              <a:t>La part des seniors se renforcera : proportion des plus de 65 ans en % de la population totale </a:t>
            </a:r>
          </a:p>
          <a:p>
            <a:pPr lvl="1"/>
            <a:r>
              <a:rPr lang="fr-FR" dirty="0"/>
              <a:t>2007 : 16.6%</a:t>
            </a:r>
          </a:p>
          <a:p>
            <a:pPr lvl="1"/>
            <a:r>
              <a:rPr lang="fr-FR" dirty="0"/>
              <a:t>2015 : 18.6%</a:t>
            </a:r>
          </a:p>
          <a:p>
            <a:pPr lvl="1"/>
            <a:r>
              <a:rPr lang="fr-FR" dirty="0"/>
              <a:t>2020 : 20.4%</a:t>
            </a:r>
          </a:p>
          <a:p>
            <a:pPr lvl="1"/>
            <a:r>
              <a:rPr lang="fr-FR" dirty="0"/>
              <a:t>2025 : 22%</a:t>
            </a:r>
          </a:p>
          <a:p>
            <a:pPr marL="114300" indent="0">
              <a:buNone/>
            </a:pPr>
            <a:r>
              <a:rPr lang="fr-FR" sz="1200" dirty="0"/>
              <a:t>Source INSEE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569973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Aujourd’hui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Notre santé coutera plus cher : dépenses publiques de santé, sans maitrise particulière des couts :</a:t>
            </a:r>
          </a:p>
          <a:p>
            <a:pPr lvl="0"/>
            <a:r>
              <a:rPr lang="fr-FR" dirty="0"/>
              <a:t>2010 :</a:t>
            </a:r>
          </a:p>
          <a:p>
            <a:pPr lvl="1"/>
            <a:r>
              <a:rPr lang="fr-FR" dirty="0"/>
              <a:t>OCDE : 5.5 %</a:t>
            </a:r>
          </a:p>
          <a:p>
            <a:pPr lvl="1"/>
            <a:r>
              <a:rPr lang="fr-FR" dirty="0"/>
              <a:t>France : 7.4%</a:t>
            </a:r>
          </a:p>
          <a:p>
            <a:pPr lvl="0"/>
            <a:r>
              <a:rPr lang="fr-FR" dirty="0"/>
              <a:t>2020 :</a:t>
            </a:r>
          </a:p>
          <a:p>
            <a:pPr lvl="1"/>
            <a:r>
              <a:rPr lang="fr-FR" dirty="0"/>
              <a:t>OCDE : 7.5 %</a:t>
            </a:r>
          </a:p>
          <a:p>
            <a:pPr lvl="1"/>
            <a:r>
              <a:rPr lang="fr-FR" dirty="0"/>
              <a:t>France : 9.3%</a:t>
            </a:r>
          </a:p>
          <a:p>
            <a:pPr marL="114300" indent="0">
              <a:buNone/>
            </a:pPr>
            <a:r>
              <a:rPr lang="fr-FR" sz="1500" dirty="0"/>
              <a:t>Source </a:t>
            </a:r>
            <a:r>
              <a:rPr lang="fr-FR" sz="1500" dirty="0" smtClean="0"/>
              <a:t>OCDE</a:t>
            </a:r>
          </a:p>
          <a:p>
            <a:pPr marL="114300" indent="0">
              <a:buNone/>
            </a:pPr>
            <a:endParaRPr lang="fr-FR" sz="1500" dirty="0"/>
          </a:p>
          <a:p>
            <a:r>
              <a:rPr lang="fr-FR" dirty="0"/>
              <a:t>La dette publique commencera à chuter : en % du PIB</a:t>
            </a:r>
          </a:p>
          <a:p>
            <a:pPr lvl="1"/>
            <a:r>
              <a:rPr lang="fr-FR" dirty="0"/>
              <a:t>2013 : 92 %</a:t>
            </a:r>
          </a:p>
          <a:p>
            <a:pPr lvl="1"/>
            <a:r>
              <a:rPr lang="fr-FR" dirty="0"/>
              <a:t>2020 : 91.4 %</a:t>
            </a:r>
          </a:p>
          <a:p>
            <a:pPr lvl="1"/>
            <a:r>
              <a:rPr lang="fr-FR" dirty="0"/>
              <a:t>2030 : 79.4%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0788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Aujourd’hui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Exemples de business </a:t>
            </a:r>
            <a:r>
              <a:rPr lang="fr-FR" dirty="0" err="1"/>
              <a:t>recents</a:t>
            </a:r>
            <a:r>
              <a:rPr lang="fr-FR" dirty="0"/>
              <a:t>  (24 mois</a:t>
            </a:r>
            <a:r>
              <a:rPr lang="fr-FR" dirty="0" smtClean="0"/>
              <a:t>)</a:t>
            </a:r>
          </a:p>
          <a:p>
            <a:pPr marL="114300" indent="0">
              <a:buNone/>
            </a:pPr>
            <a:endParaRPr lang="fr-FR" dirty="0"/>
          </a:p>
          <a:p>
            <a:pPr lvl="1"/>
            <a:r>
              <a:rPr lang="fr-FR" dirty="0"/>
              <a:t>1robepour1soir : location de robes de soirée sur internet</a:t>
            </a:r>
          </a:p>
          <a:p>
            <a:pPr lvl="1"/>
            <a:r>
              <a:rPr lang="fr-FR" dirty="0" err="1"/>
              <a:t>Yoopies</a:t>
            </a:r>
            <a:r>
              <a:rPr lang="fr-FR" dirty="0"/>
              <a:t> : agence de babysitting en ligne</a:t>
            </a:r>
          </a:p>
          <a:p>
            <a:pPr lvl="1"/>
            <a:r>
              <a:rPr lang="fr-FR" dirty="0"/>
              <a:t>BuyPacker.com : site d’achats groupés pour les étudiants</a:t>
            </a:r>
          </a:p>
          <a:p>
            <a:pPr marL="114300" indent="0">
              <a:buNone/>
            </a:pPr>
            <a:r>
              <a:rPr lang="fr-FR" dirty="0"/>
              <a:t> </a:t>
            </a:r>
          </a:p>
          <a:p>
            <a:r>
              <a:rPr lang="fr-FR" dirty="0"/>
              <a:t>Exemples de nouveaux business : </a:t>
            </a:r>
            <a:endParaRPr lang="fr-FR" dirty="0" smtClean="0"/>
          </a:p>
          <a:p>
            <a:pPr marL="114300" indent="0">
              <a:buNone/>
            </a:pPr>
            <a:endParaRPr lang="fr-FR" dirty="0"/>
          </a:p>
          <a:p>
            <a:pPr lvl="1"/>
            <a:r>
              <a:rPr lang="fr-FR" dirty="0" err="1"/>
              <a:t>Fitting</a:t>
            </a:r>
            <a:r>
              <a:rPr lang="fr-FR" dirty="0"/>
              <a:t> Box : essayage virtuel de lunettes</a:t>
            </a:r>
          </a:p>
          <a:p>
            <a:pPr lvl="1"/>
            <a:r>
              <a:rPr lang="fr-FR" dirty="0" err="1"/>
              <a:t>Printic</a:t>
            </a:r>
            <a:r>
              <a:rPr lang="fr-FR" dirty="0"/>
              <a:t> : tirage photo via </a:t>
            </a:r>
            <a:r>
              <a:rPr lang="fr-FR" dirty="0" err="1" smtClean="0"/>
              <a:t>smartphones</a:t>
            </a:r>
            <a:endParaRPr lang="fr-FR" dirty="0"/>
          </a:p>
          <a:p>
            <a:pPr lvl="1"/>
            <a:r>
              <a:rPr lang="fr-FR" dirty="0" err="1" smtClean="0"/>
              <a:t>Adyoulike</a:t>
            </a:r>
            <a:r>
              <a:rPr lang="fr-FR" dirty="0"/>
              <a:t> : </a:t>
            </a:r>
            <a:r>
              <a:rPr lang="fr-FR" dirty="0" err="1"/>
              <a:t>regie</a:t>
            </a:r>
            <a:r>
              <a:rPr lang="fr-FR" dirty="0"/>
              <a:t> publicitaire internet : remplace les </a:t>
            </a:r>
            <a:r>
              <a:rPr lang="fr-FR" dirty="0" err="1"/>
              <a:t>captchas</a:t>
            </a:r>
            <a:r>
              <a:rPr lang="fr-FR" dirty="0"/>
              <a:t> par des slogans </a:t>
            </a:r>
            <a:endParaRPr lang="fr-FR" dirty="0" smtClean="0"/>
          </a:p>
          <a:p>
            <a:pPr lvl="1"/>
            <a:r>
              <a:rPr lang="fr-FR" dirty="0" err="1" smtClean="0"/>
              <a:t>Buzzcard</a:t>
            </a:r>
            <a:r>
              <a:rPr lang="fr-FR" dirty="0"/>
              <a:t> : la carte de visite </a:t>
            </a:r>
            <a:r>
              <a:rPr lang="fr-FR" dirty="0" smtClean="0"/>
              <a:t>actualisable</a:t>
            </a:r>
          </a:p>
          <a:p>
            <a:pPr lvl="1"/>
            <a:r>
              <a:rPr lang="fr-FR" dirty="0" err="1" smtClean="0"/>
              <a:t>Leetchi</a:t>
            </a:r>
            <a:r>
              <a:rPr lang="fr-FR" dirty="0"/>
              <a:t> : cagnotte virtuelle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5103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demain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fr-FR" dirty="0"/>
              <a:t>Business à venir : </a:t>
            </a:r>
            <a:r>
              <a:rPr lang="fr-FR" dirty="0" smtClean="0"/>
              <a:t> Les </a:t>
            </a:r>
            <a:r>
              <a:rPr lang="fr-FR" dirty="0" err="1"/>
              <a:t>Fabs</a:t>
            </a:r>
            <a:r>
              <a:rPr lang="fr-FR" dirty="0"/>
              <a:t> </a:t>
            </a:r>
            <a:r>
              <a:rPr lang="fr-FR" dirty="0" err="1"/>
              <a:t>lab</a:t>
            </a:r>
            <a:r>
              <a:rPr lang="fr-FR" dirty="0"/>
              <a:t> : les imprimantes 3D grand </a:t>
            </a:r>
            <a:r>
              <a:rPr lang="fr-FR" dirty="0" smtClean="0"/>
              <a:t>public</a:t>
            </a:r>
          </a:p>
          <a:p>
            <a:pPr marL="114300" indent="0">
              <a:buNone/>
            </a:pPr>
            <a:endParaRPr lang="fr-FR" dirty="0"/>
          </a:p>
          <a:p>
            <a:r>
              <a:rPr lang="fr-FR" dirty="0"/>
              <a:t>Cartouches de matière (plastique, céramique, métaux ou résine…) qui reproduit l’élément demandé</a:t>
            </a:r>
            <a:r>
              <a:rPr lang="fr-FR" dirty="0" smtClean="0"/>
              <a:t>.</a:t>
            </a:r>
          </a:p>
          <a:p>
            <a:pPr marL="114300" indent="0">
              <a:buNone/>
            </a:pPr>
            <a:endParaRPr lang="fr-FR" dirty="0"/>
          </a:p>
          <a:p>
            <a:r>
              <a:rPr lang="fr-FR" dirty="0"/>
              <a:t>Applications : dentaire, pièces </a:t>
            </a:r>
            <a:r>
              <a:rPr lang="fr-FR" dirty="0" smtClean="0"/>
              <a:t>automobile</a:t>
            </a:r>
          </a:p>
          <a:p>
            <a:pPr marL="114300" indent="0">
              <a:buNone/>
            </a:pPr>
            <a:endParaRPr lang="fr-FR" dirty="0"/>
          </a:p>
          <a:p>
            <a:r>
              <a:rPr lang="fr-FR" dirty="0"/>
              <a:t>Problème pour Lego et </a:t>
            </a:r>
            <a:r>
              <a:rPr lang="fr-FR" dirty="0" err="1"/>
              <a:t>Playmobil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57624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demain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14300" indent="0">
              <a:buNone/>
            </a:pPr>
            <a:r>
              <a:rPr lang="fr-FR" dirty="0"/>
              <a:t>Ce qui va disparaitre </a:t>
            </a:r>
            <a:r>
              <a:rPr lang="fr-FR" dirty="0" smtClean="0"/>
              <a:t>:</a:t>
            </a:r>
          </a:p>
          <a:p>
            <a:pPr marL="114300" indent="0">
              <a:buNone/>
            </a:pPr>
            <a:endParaRPr lang="fr-FR" dirty="0"/>
          </a:p>
          <a:p>
            <a:pPr lvl="0"/>
            <a:r>
              <a:rPr lang="fr-FR" dirty="0"/>
              <a:t>Les quotidiens papiers : Ross Dawson  prévoit l’extinction des quotidiens français  pour 2029. Ils ne seront plus disponibles que sur </a:t>
            </a:r>
            <a:r>
              <a:rPr lang="fr-FR" dirty="0" smtClean="0"/>
              <a:t>tablettes</a:t>
            </a:r>
          </a:p>
          <a:p>
            <a:pPr marL="114300" lvl="0" indent="0">
              <a:buNone/>
            </a:pPr>
            <a:endParaRPr lang="fr-FR" dirty="0"/>
          </a:p>
          <a:p>
            <a:pPr lvl="0"/>
            <a:r>
              <a:rPr lang="fr-FR" dirty="0"/>
              <a:t>Les imprimantes : leurs ventes ont déjà baissé. Avec des écrans tablettes de plus en plus souples, elles sont devenues </a:t>
            </a:r>
            <a:r>
              <a:rPr lang="fr-FR" dirty="0" smtClean="0"/>
              <a:t>inutiles</a:t>
            </a:r>
          </a:p>
          <a:p>
            <a:pPr marL="114300" lvl="0" indent="0">
              <a:buNone/>
            </a:pPr>
            <a:endParaRPr lang="fr-FR" dirty="0"/>
          </a:p>
          <a:p>
            <a:pPr lvl="0"/>
            <a:r>
              <a:rPr lang="fr-FR" dirty="0"/>
              <a:t>Les clés : seront remplacées par des cadenas numériques (</a:t>
            </a:r>
            <a:r>
              <a:rPr lang="fr-FR" dirty="0" err="1"/>
              <a:t>Lockitron</a:t>
            </a:r>
            <a:r>
              <a:rPr lang="fr-FR" dirty="0" smtClean="0"/>
              <a:t>)</a:t>
            </a:r>
          </a:p>
          <a:p>
            <a:pPr marL="114300" lvl="0" indent="0">
              <a:buNone/>
            </a:pPr>
            <a:endParaRPr lang="fr-FR" dirty="0"/>
          </a:p>
          <a:p>
            <a:pPr lvl="0"/>
            <a:r>
              <a:rPr lang="fr-FR" dirty="0"/>
              <a:t>La cigarette : si la baisse de consommation continue, elle s’éteindra </a:t>
            </a:r>
            <a:r>
              <a:rPr lang="fr-FR" dirty="0" err="1"/>
              <a:t>dici</a:t>
            </a:r>
            <a:r>
              <a:rPr lang="fr-FR" dirty="0"/>
              <a:t> 30 </a:t>
            </a:r>
            <a:r>
              <a:rPr lang="fr-FR" dirty="0" smtClean="0"/>
              <a:t>ans</a:t>
            </a:r>
          </a:p>
          <a:p>
            <a:pPr marL="114300" lvl="0" indent="0">
              <a:buNone/>
            </a:pPr>
            <a:endParaRPr lang="fr-FR" dirty="0"/>
          </a:p>
          <a:p>
            <a:pPr lvl="0"/>
            <a:r>
              <a:rPr lang="fr-FR" dirty="0"/>
              <a:t>Les </a:t>
            </a:r>
            <a:r>
              <a:rPr lang="fr-FR" dirty="0" smtClean="0"/>
              <a:t>interrupteurs</a:t>
            </a:r>
          </a:p>
          <a:p>
            <a:pPr marL="114300" lvl="0" indent="0">
              <a:buNone/>
            </a:pPr>
            <a:endParaRPr lang="fr-FR" dirty="0"/>
          </a:p>
          <a:p>
            <a:pPr lvl="0"/>
            <a:r>
              <a:rPr lang="fr-FR" dirty="0"/>
              <a:t>Les bouchons de liège : remplacés par des cylindres en mousse synthétiques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37752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icaire">
  <a:themeElements>
    <a:clrScheme name="Apothicaire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icaire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icaire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29</TotalTime>
  <Words>45</Words>
  <Application>Microsoft Office PowerPoint</Application>
  <PresentationFormat>Affichage à l'écran (4:3)</PresentationFormat>
  <Paragraphs>89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Apothicaire</vt:lpstr>
      <vt:lpstr>ELEMENTS MACRO</vt:lpstr>
      <vt:lpstr>Aujourd’hui</vt:lpstr>
      <vt:lpstr>Aujourd’hui</vt:lpstr>
      <vt:lpstr>Aujourd’hui</vt:lpstr>
      <vt:lpstr>Aujourd’hui</vt:lpstr>
      <vt:lpstr>Aujourd’hui</vt:lpstr>
      <vt:lpstr>demain</vt:lpstr>
      <vt:lpstr>demain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ELEMENTS MACRO</dc:title>
  <dc:creator>Erwan SALQUE</dc:creator>
  <cp:lastModifiedBy>Erwan SALQUE</cp:lastModifiedBy>
  <cp:revision>5</cp:revision>
  <dcterms:created xsi:type="dcterms:W3CDTF">2013-09-04T13:06:17Z</dcterms:created>
  <dcterms:modified xsi:type="dcterms:W3CDTF">2013-09-04T13:35:36Z</dcterms:modified>
</cp:coreProperties>
</file>